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sldIdLst>
    <p:sldId id="256" r:id="rId5"/>
    <p:sldId id="257" r:id="rId6"/>
    <p:sldId id="258" r:id="rId7"/>
    <p:sldId id="259" r:id="rId8"/>
    <p:sldId id="260" r:id="rId9"/>
    <p:sldId id="263" r:id="rId10"/>
    <p:sldId id="261" r:id="rId11"/>
    <p:sldId id="262"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78" d="100"/>
          <a:sy n="78" d="100"/>
        </p:scale>
        <p:origin x="-42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honda Rogers" userId="de4c406b-956a-4281-bf93-1b315a476e53" providerId="ADAL" clId="{6FC37C35-2E94-42A5-865B-715FC38C7897}"/>
  </pc:docChgLst>
  <pc:docChgLst>
    <pc:chgData name="Rhonda Rogers" userId="de4c406b-956a-4281-bf93-1b315a476e53" providerId="ADAL" clId="{FCAB2585-85E8-4D68-9855-423CA8F285DB}"/>
    <pc:docChg chg="undo custSel addSld delSld modSld sldOrd">
      <pc:chgData name="Rhonda Rogers" userId="de4c406b-956a-4281-bf93-1b315a476e53" providerId="ADAL" clId="{FCAB2585-85E8-4D68-9855-423CA8F285DB}" dt="2022-01-12T14:49:25.694" v="2202"/>
      <pc:docMkLst>
        <pc:docMk/>
      </pc:docMkLst>
      <pc:sldChg chg="delSp modAnim">
        <pc:chgData name="Rhonda Rogers" userId="de4c406b-956a-4281-bf93-1b315a476e53" providerId="ADAL" clId="{FCAB2585-85E8-4D68-9855-423CA8F285DB}" dt="2022-01-12T14:47:20.755" v="2199"/>
        <pc:sldMkLst>
          <pc:docMk/>
          <pc:sldMk cId="1849970580" sldId="256"/>
        </pc:sldMkLst>
        <pc:picChg chg="del">
          <ac:chgData name="Rhonda Rogers" userId="de4c406b-956a-4281-bf93-1b315a476e53" providerId="ADAL" clId="{FCAB2585-85E8-4D68-9855-423CA8F285DB}" dt="2022-01-12T14:47:20.755" v="2199"/>
          <ac:picMkLst>
            <pc:docMk/>
            <pc:sldMk cId="1849970580" sldId="256"/>
            <ac:picMk id="9" creationId="{021CDE59-642C-44D4-AE1A-9D171540BF0F}"/>
          </ac:picMkLst>
        </pc:picChg>
      </pc:sldChg>
      <pc:sldChg chg="delSp modAnim">
        <pc:chgData name="Rhonda Rogers" userId="de4c406b-956a-4281-bf93-1b315a476e53" providerId="ADAL" clId="{FCAB2585-85E8-4D68-9855-423CA8F285DB}" dt="2022-01-12T14:47:20.755" v="2199"/>
        <pc:sldMkLst>
          <pc:docMk/>
          <pc:sldMk cId="1897834839" sldId="257"/>
        </pc:sldMkLst>
        <pc:picChg chg="del">
          <ac:chgData name="Rhonda Rogers" userId="de4c406b-956a-4281-bf93-1b315a476e53" providerId="ADAL" clId="{FCAB2585-85E8-4D68-9855-423CA8F285DB}" dt="2022-01-12T14:47:20.755" v="2199"/>
          <ac:picMkLst>
            <pc:docMk/>
            <pc:sldMk cId="1897834839" sldId="257"/>
            <ac:picMk id="13" creationId="{23E98B9B-5002-4BF3-8D7D-69C22CBC6F8C}"/>
          </ac:picMkLst>
        </pc:picChg>
      </pc:sldChg>
      <pc:sldChg chg="delSp modAnim">
        <pc:chgData name="Rhonda Rogers" userId="de4c406b-956a-4281-bf93-1b315a476e53" providerId="ADAL" clId="{FCAB2585-85E8-4D68-9855-423CA8F285DB}" dt="2022-01-12T14:47:20.755" v="2199"/>
        <pc:sldMkLst>
          <pc:docMk/>
          <pc:sldMk cId="3440521754" sldId="258"/>
        </pc:sldMkLst>
        <pc:picChg chg="del">
          <ac:chgData name="Rhonda Rogers" userId="de4c406b-956a-4281-bf93-1b315a476e53" providerId="ADAL" clId="{FCAB2585-85E8-4D68-9855-423CA8F285DB}" dt="2022-01-12T14:47:20.755" v="2199"/>
          <ac:picMkLst>
            <pc:docMk/>
            <pc:sldMk cId="3440521754" sldId="258"/>
            <ac:picMk id="8" creationId="{1717D4BA-2C31-47DE-B91C-BCD9CA1B3B3C}"/>
          </ac:picMkLst>
        </pc:picChg>
      </pc:sldChg>
      <pc:sldChg chg="delSp modAnim">
        <pc:chgData name="Rhonda Rogers" userId="de4c406b-956a-4281-bf93-1b315a476e53" providerId="ADAL" clId="{FCAB2585-85E8-4D68-9855-423CA8F285DB}" dt="2022-01-12T14:47:20.755" v="2199"/>
        <pc:sldMkLst>
          <pc:docMk/>
          <pc:sldMk cId="172519487" sldId="259"/>
        </pc:sldMkLst>
        <pc:picChg chg="del">
          <ac:chgData name="Rhonda Rogers" userId="de4c406b-956a-4281-bf93-1b315a476e53" providerId="ADAL" clId="{FCAB2585-85E8-4D68-9855-423CA8F285DB}" dt="2022-01-12T14:47:20.755" v="2199"/>
          <ac:picMkLst>
            <pc:docMk/>
            <pc:sldMk cId="172519487" sldId="259"/>
            <ac:picMk id="7" creationId="{169247DC-A290-4D24-A710-C31DB2BD5308}"/>
          </ac:picMkLst>
        </pc:picChg>
      </pc:sldChg>
      <pc:sldChg chg="delSp modAnim">
        <pc:chgData name="Rhonda Rogers" userId="de4c406b-956a-4281-bf93-1b315a476e53" providerId="ADAL" clId="{FCAB2585-85E8-4D68-9855-423CA8F285DB}" dt="2022-01-12T14:47:20.755" v="2199"/>
        <pc:sldMkLst>
          <pc:docMk/>
          <pc:sldMk cId="3776661006" sldId="260"/>
        </pc:sldMkLst>
        <pc:picChg chg="del">
          <ac:chgData name="Rhonda Rogers" userId="de4c406b-956a-4281-bf93-1b315a476e53" providerId="ADAL" clId="{FCAB2585-85E8-4D68-9855-423CA8F285DB}" dt="2022-01-12T14:47:20.755" v="2199"/>
          <ac:picMkLst>
            <pc:docMk/>
            <pc:sldMk cId="3776661006" sldId="260"/>
            <ac:picMk id="8" creationId="{C66F90C7-28AD-4253-A4A0-504D025F2F75}"/>
          </ac:picMkLst>
        </pc:picChg>
      </pc:sldChg>
      <pc:sldChg chg="delSp modAnim">
        <pc:chgData name="Rhonda Rogers" userId="de4c406b-956a-4281-bf93-1b315a476e53" providerId="ADAL" clId="{FCAB2585-85E8-4D68-9855-423CA8F285DB}" dt="2022-01-12T14:47:20.755" v="2199"/>
        <pc:sldMkLst>
          <pc:docMk/>
          <pc:sldMk cId="3571571299" sldId="261"/>
        </pc:sldMkLst>
        <pc:picChg chg="del">
          <ac:chgData name="Rhonda Rogers" userId="de4c406b-956a-4281-bf93-1b315a476e53" providerId="ADAL" clId="{FCAB2585-85E8-4D68-9855-423CA8F285DB}" dt="2022-01-12T14:47:20.755" v="2199"/>
          <ac:picMkLst>
            <pc:docMk/>
            <pc:sldMk cId="3571571299" sldId="261"/>
            <ac:picMk id="7" creationId="{46EB8A64-F9DC-4A27-BB29-64FCF59F244F}"/>
          </ac:picMkLst>
        </pc:picChg>
      </pc:sldChg>
      <pc:sldChg chg="delSp modAnim">
        <pc:chgData name="Rhonda Rogers" userId="de4c406b-956a-4281-bf93-1b315a476e53" providerId="ADAL" clId="{FCAB2585-85E8-4D68-9855-423CA8F285DB}" dt="2022-01-12T14:47:20.755" v="2199"/>
        <pc:sldMkLst>
          <pc:docMk/>
          <pc:sldMk cId="4290185942" sldId="262"/>
        </pc:sldMkLst>
        <pc:picChg chg="del">
          <ac:chgData name="Rhonda Rogers" userId="de4c406b-956a-4281-bf93-1b315a476e53" providerId="ADAL" clId="{FCAB2585-85E8-4D68-9855-423CA8F285DB}" dt="2022-01-12T14:47:20.755" v="2199"/>
          <ac:picMkLst>
            <pc:docMk/>
            <pc:sldMk cId="4290185942" sldId="262"/>
            <ac:picMk id="6" creationId="{5AAC024A-A40C-4B63-BD40-4684BEA68280}"/>
          </ac:picMkLst>
        </pc:picChg>
      </pc:sldChg>
      <pc:sldChg chg="modSp add ord">
        <pc:chgData name="Rhonda Rogers" userId="de4c406b-956a-4281-bf93-1b315a476e53" providerId="ADAL" clId="{FCAB2585-85E8-4D68-9855-423CA8F285DB}" dt="2022-01-12T14:49:25.694" v="2202"/>
        <pc:sldMkLst>
          <pc:docMk/>
          <pc:sldMk cId="152317943" sldId="263"/>
        </pc:sldMkLst>
        <pc:spChg chg="mod">
          <ac:chgData name="Rhonda Rogers" userId="de4c406b-956a-4281-bf93-1b315a476e53" providerId="ADAL" clId="{FCAB2585-85E8-4D68-9855-423CA8F285DB}" dt="2022-01-12T14:45:11.138" v="2198" actId="20577"/>
          <ac:spMkLst>
            <pc:docMk/>
            <pc:sldMk cId="152317943" sldId="263"/>
            <ac:spMk id="2" creationId="{A13B909A-77D9-444B-942E-178B9F4F8AAE}"/>
          </ac:spMkLst>
        </pc:spChg>
        <pc:spChg chg="mod">
          <ac:chgData name="Rhonda Rogers" userId="de4c406b-956a-4281-bf93-1b315a476e53" providerId="ADAL" clId="{FCAB2585-85E8-4D68-9855-423CA8F285DB}" dt="2022-01-12T14:30:57.246" v="558" actId="255"/>
          <ac:spMkLst>
            <pc:docMk/>
            <pc:sldMk cId="152317943" sldId="263"/>
            <ac:spMk id="3" creationId="{1CF30C9C-854D-45F7-8D2B-0301BB44701C}"/>
          </ac:spMkLst>
        </pc:spChg>
        <pc:spChg chg="mod">
          <ac:chgData name="Rhonda Rogers" userId="de4c406b-956a-4281-bf93-1b315a476e53" providerId="ADAL" clId="{FCAB2585-85E8-4D68-9855-423CA8F285DB}" dt="2022-01-12T14:39:16.031" v="1441" actId="20577"/>
          <ac:spMkLst>
            <pc:docMk/>
            <pc:sldMk cId="152317943" sldId="263"/>
            <ac:spMk id="4" creationId="{5CAD71C4-037D-489F-9876-5F5D17E58F4F}"/>
          </ac:spMkLst>
        </pc:spChg>
        <pc:spChg chg="mod">
          <ac:chgData name="Rhonda Rogers" userId="de4c406b-956a-4281-bf93-1b315a476e53" providerId="ADAL" clId="{FCAB2585-85E8-4D68-9855-423CA8F285DB}" dt="2022-01-12T14:40:05.330" v="1534" actId="20577"/>
          <ac:spMkLst>
            <pc:docMk/>
            <pc:sldMk cId="152317943" sldId="263"/>
            <ac:spMk id="5" creationId="{C75BDCA5-EC75-49CF-B898-405D2D08B45C}"/>
          </ac:spMkLst>
        </pc:spChg>
        <pc:spChg chg="mod">
          <ac:chgData name="Rhonda Rogers" userId="de4c406b-956a-4281-bf93-1b315a476e53" providerId="ADAL" clId="{FCAB2585-85E8-4D68-9855-423CA8F285DB}" dt="2022-01-12T14:44:41.242" v="2162" actId="20577"/>
          <ac:spMkLst>
            <pc:docMk/>
            <pc:sldMk cId="152317943" sldId="263"/>
            <ac:spMk id="6" creationId="{FE7E9A23-CCF3-475F-927A-9FD7960179B9}"/>
          </ac:spMkLst>
        </pc:spChg>
      </pc:sldChg>
      <pc:sldChg chg="addSp delSp modSp add del">
        <pc:chgData name="Rhonda Rogers" userId="de4c406b-956a-4281-bf93-1b315a476e53" providerId="ADAL" clId="{FCAB2585-85E8-4D68-9855-423CA8F285DB}" dt="2022-01-12T13:10:05.032" v="15" actId="2696"/>
        <pc:sldMkLst>
          <pc:docMk/>
          <pc:sldMk cId="2489608736" sldId="263"/>
        </pc:sldMkLst>
        <pc:spChg chg="add mod">
          <ac:chgData name="Rhonda Rogers" userId="de4c406b-956a-4281-bf93-1b315a476e53" providerId="ADAL" clId="{FCAB2585-85E8-4D68-9855-423CA8F285DB}" dt="2022-01-11T18:45:26.004" v="1" actId="767"/>
          <ac:spMkLst>
            <pc:docMk/>
            <pc:sldMk cId="2489608736" sldId="263"/>
            <ac:spMk id="2" creationId="{C34BABD5-0075-4985-9778-5CA264160F08}"/>
          </ac:spMkLst>
        </pc:spChg>
        <pc:spChg chg="add mod">
          <ac:chgData name="Rhonda Rogers" userId="de4c406b-956a-4281-bf93-1b315a476e53" providerId="ADAL" clId="{FCAB2585-85E8-4D68-9855-423CA8F285DB}" dt="2022-01-11T18:46:36.713" v="7" actId="1076"/>
          <ac:spMkLst>
            <pc:docMk/>
            <pc:sldMk cId="2489608736" sldId="263"/>
            <ac:spMk id="3" creationId="{01BF2E12-C189-4480-A3AC-65366E4623D8}"/>
          </ac:spMkLst>
        </pc:spChg>
        <pc:graphicFrameChg chg="add del mod">
          <ac:chgData name="Rhonda Rogers" userId="de4c406b-956a-4281-bf93-1b315a476e53" providerId="ADAL" clId="{FCAB2585-85E8-4D68-9855-423CA8F285DB}" dt="2022-01-12T13:09:15.581" v="13" actId="478"/>
          <ac:graphicFrameMkLst>
            <pc:docMk/>
            <pc:sldMk cId="2489608736" sldId="263"/>
            <ac:graphicFrameMk id="4" creationId="{CDDC9956-1B7B-4C3E-9312-6CE46E833F48}"/>
          </ac:graphicFrameMkLst>
        </pc:graphicFrameChg>
        <pc:graphicFrameChg chg="add del mod">
          <ac:chgData name="Rhonda Rogers" userId="de4c406b-956a-4281-bf93-1b315a476e53" providerId="ADAL" clId="{FCAB2585-85E8-4D68-9855-423CA8F285DB}" dt="2022-01-12T13:09:17.799" v="14" actId="478"/>
          <ac:graphicFrameMkLst>
            <pc:docMk/>
            <pc:sldMk cId="2489608736" sldId="263"/>
            <ac:graphicFrameMk id="5" creationId="{48793935-3892-4E78-AC51-6786DEB67714}"/>
          </ac:graphicFrameMkLst>
        </pc:graphicFrameChg>
      </pc:sldChg>
    </pc:docChg>
  </pc:docChgLst>
</pc:chgInfo>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1/24/2022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1/24/2022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1/24/2022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1/24/2022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1/24/2022</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1/24/2022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1/24/2022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1/24/2022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1/24/2022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1/24/2022</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1/24/2022</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1/24/2022</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7" Type="http://schemas.openxmlformats.org/officeDocument/2006/relationships/hyperlink" Target="https://pxhere.com/en/photo/835799" TargetMode="External"/><Relationship Id="rId2" Type="http://schemas.openxmlformats.org/officeDocument/2006/relationships/hyperlink" Target="https://en.wikipedia.org/wiki/List_of_mountains_of_New_Zealand_by_height" TargetMode="External"/><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hyperlink" Target="https://creativecommons.org/licenses/by-nc-nd/3.0/" TargetMode="External"/><Relationship Id="rId4" Type="http://schemas.openxmlformats.org/officeDocument/2006/relationships/hyperlink" Target="https://scienceforwork.com/blog/trust-impact-team-performanc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8BACAC-8062-4FB2-AEA9-0A73AA9BA805}"/>
              </a:ext>
            </a:extLst>
          </p:cNvPr>
          <p:cNvSpPr>
            <a:spLocks noGrp="1"/>
          </p:cNvSpPr>
          <p:nvPr>
            <p:ph type="ctrTitle"/>
          </p:nvPr>
        </p:nvSpPr>
        <p:spPr/>
        <p:txBody>
          <a:bodyPr/>
          <a:lstStyle/>
          <a:p>
            <a:pPr algn="ctr"/>
            <a:r>
              <a:rPr lang="en-US" sz="4800" dirty="0"/>
              <a:t>Jonathan Valley Elementary Title One </a:t>
            </a:r>
          </a:p>
        </p:txBody>
      </p:sp>
      <p:sp>
        <p:nvSpPr>
          <p:cNvPr id="3" name="Subtitle 2">
            <a:extLst>
              <a:ext uri="{FF2B5EF4-FFF2-40B4-BE49-F238E27FC236}">
                <a16:creationId xmlns:a16="http://schemas.microsoft.com/office/drawing/2014/main" xmlns="" id="{F0C841E9-CF4E-4956-801A-28C4B4FD5822}"/>
              </a:ext>
            </a:extLst>
          </p:cNvPr>
          <p:cNvSpPr>
            <a:spLocks noGrp="1"/>
          </p:cNvSpPr>
          <p:nvPr>
            <p:ph type="subTitle" idx="1"/>
          </p:nvPr>
        </p:nvSpPr>
        <p:spPr/>
        <p:txBody>
          <a:bodyPr>
            <a:normAutofit fontScale="92500" lnSpcReduction="10000"/>
          </a:bodyPr>
          <a:lstStyle/>
          <a:p>
            <a:r>
              <a:rPr lang="en-US" sz="3600" dirty="0"/>
              <a:t>Title One Parent Presentation</a:t>
            </a:r>
          </a:p>
          <a:p>
            <a:r>
              <a:rPr lang="en-US" sz="3600" dirty="0"/>
              <a:t>August 2021-2022</a:t>
            </a:r>
          </a:p>
        </p:txBody>
      </p:sp>
    </p:spTree>
    <p:extLst>
      <p:ext uri="{BB962C8B-B14F-4D97-AF65-F5344CB8AC3E}">
        <p14:creationId xmlns:p14="http://schemas.microsoft.com/office/powerpoint/2010/main" val="1849970580"/>
      </p:ext>
    </p:extLst>
  </p:cSld>
  <p:clrMapOvr>
    <a:masterClrMapping/>
  </p:clrMapOvr>
  <mc:AlternateContent xmlns:mc="http://schemas.openxmlformats.org/markup-compatibility/2006" xmlns:p14="http://schemas.microsoft.com/office/powerpoint/2010/main">
    <mc:Choice Requires="p14">
      <p:transition spd="slow" p14:dur="2000" advTm="6486"/>
    </mc:Choice>
    <mc:Fallback xmlns="">
      <p:transition spd="slow" advTm="648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4B1E4F-3769-4054-82BD-34F5848A6CCF}"/>
              </a:ext>
            </a:extLst>
          </p:cNvPr>
          <p:cNvSpPr>
            <a:spLocks noGrp="1"/>
          </p:cNvSpPr>
          <p:nvPr>
            <p:ph type="title"/>
          </p:nvPr>
        </p:nvSpPr>
        <p:spPr/>
        <p:txBody>
          <a:bodyPr>
            <a:normAutofit/>
          </a:bodyPr>
          <a:lstStyle/>
          <a:p>
            <a:r>
              <a:rPr lang="en-US" sz="4800" dirty="0"/>
              <a:t>What is Title One and how does it work?</a:t>
            </a:r>
          </a:p>
        </p:txBody>
      </p:sp>
      <p:sp>
        <p:nvSpPr>
          <p:cNvPr id="3" name="Text Placeholder 2">
            <a:extLst>
              <a:ext uri="{FF2B5EF4-FFF2-40B4-BE49-F238E27FC236}">
                <a16:creationId xmlns:a16="http://schemas.microsoft.com/office/drawing/2014/main" xmlns="" id="{C6D5CFAC-55D5-4CE1-A7B7-171303AC5D17}"/>
              </a:ext>
            </a:extLst>
          </p:cNvPr>
          <p:cNvSpPr>
            <a:spLocks noGrp="1"/>
          </p:cNvSpPr>
          <p:nvPr>
            <p:ph type="body" idx="1"/>
          </p:nvPr>
        </p:nvSpPr>
        <p:spPr/>
        <p:txBody>
          <a:bodyPr/>
          <a:lstStyle/>
          <a:p>
            <a:pPr algn="ctr"/>
            <a:r>
              <a:rPr lang="en-US" dirty="0"/>
              <a:t>What is Title One?</a:t>
            </a:r>
          </a:p>
        </p:txBody>
      </p:sp>
      <p:sp>
        <p:nvSpPr>
          <p:cNvPr id="4" name="Content Placeholder 3">
            <a:extLst>
              <a:ext uri="{FF2B5EF4-FFF2-40B4-BE49-F238E27FC236}">
                <a16:creationId xmlns:a16="http://schemas.microsoft.com/office/drawing/2014/main" xmlns="" id="{2B8AAF7C-33AE-49C2-83EF-CAE94C2F0103}"/>
              </a:ext>
            </a:extLst>
          </p:cNvPr>
          <p:cNvSpPr>
            <a:spLocks noGrp="1"/>
          </p:cNvSpPr>
          <p:nvPr>
            <p:ph sz="half" idx="2"/>
          </p:nvPr>
        </p:nvSpPr>
        <p:spPr/>
        <p:txBody>
          <a:bodyPr/>
          <a:lstStyle/>
          <a:p>
            <a:r>
              <a:rPr lang="en-US" dirty="0"/>
              <a:t>Title One is the largest Federal Assistance Program.  The goal is to provide the highest quality of instruction to every student.</a:t>
            </a:r>
          </a:p>
          <a:p>
            <a:endParaRPr lang="en-US" dirty="0"/>
          </a:p>
        </p:txBody>
      </p:sp>
      <p:sp>
        <p:nvSpPr>
          <p:cNvPr id="5" name="Text Placeholder 4">
            <a:extLst>
              <a:ext uri="{FF2B5EF4-FFF2-40B4-BE49-F238E27FC236}">
                <a16:creationId xmlns:a16="http://schemas.microsoft.com/office/drawing/2014/main" xmlns="" id="{A57AFE3C-79A6-4A38-B366-2460AE4E400F}"/>
              </a:ext>
            </a:extLst>
          </p:cNvPr>
          <p:cNvSpPr>
            <a:spLocks noGrp="1"/>
          </p:cNvSpPr>
          <p:nvPr>
            <p:ph type="body" sz="quarter" idx="3"/>
          </p:nvPr>
        </p:nvSpPr>
        <p:spPr/>
        <p:txBody>
          <a:bodyPr/>
          <a:lstStyle/>
          <a:p>
            <a:pPr algn="ctr"/>
            <a:r>
              <a:rPr lang="en-US" dirty="0"/>
              <a:t>How does it work?</a:t>
            </a:r>
          </a:p>
        </p:txBody>
      </p:sp>
      <p:sp>
        <p:nvSpPr>
          <p:cNvPr id="6" name="Content Placeholder 5">
            <a:extLst>
              <a:ext uri="{FF2B5EF4-FFF2-40B4-BE49-F238E27FC236}">
                <a16:creationId xmlns:a16="http://schemas.microsoft.com/office/drawing/2014/main" xmlns="" id="{EFF7FB9F-0A81-4CE7-BBCC-59E63ED8443D}"/>
              </a:ext>
            </a:extLst>
          </p:cNvPr>
          <p:cNvSpPr>
            <a:spLocks noGrp="1"/>
          </p:cNvSpPr>
          <p:nvPr>
            <p:ph sz="quarter" idx="4"/>
          </p:nvPr>
        </p:nvSpPr>
        <p:spPr>
          <a:xfrm>
            <a:off x="6721276" y="2558143"/>
            <a:ext cx="4397828" cy="3476897"/>
          </a:xfrm>
        </p:spPr>
        <p:txBody>
          <a:bodyPr/>
          <a:lstStyle/>
          <a:p>
            <a:r>
              <a:rPr lang="en-US" dirty="0"/>
              <a:t>All eight elementary schools in Haywood County are a Title One school.  Students benefit from the school receiving extra funds for resources, materials and staff. </a:t>
            </a:r>
          </a:p>
          <a:p>
            <a:endParaRPr lang="en-US" dirty="0"/>
          </a:p>
        </p:txBody>
      </p:sp>
      <p:pic>
        <p:nvPicPr>
          <p:cNvPr id="7" name="Picture 6">
            <a:extLst>
              <a:ext uri="{FF2B5EF4-FFF2-40B4-BE49-F238E27FC236}">
                <a16:creationId xmlns:a16="http://schemas.microsoft.com/office/drawing/2014/main" xmlns="" id="{69784450-AF7F-4DDE-919E-DC46EC4A383D}"/>
              </a:ext>
            </a:extLst>
          </p:cNvPr>
          <p:cNvPicPr>
            <a:picLocks noChangeAspect="1"/>
          </p:cNvPicPr>
          <p:nvPr/>
        </p:nvPicPr>
        <p:blipFill>
          <a:blip r:embed="rId2"/>
          <a:stretch>
            <a:fillRect/>
          </a:stretch>
        </p:blipFill>
        <p:spPr>
          <a:xfrm>
            <a:off x="4196443" y="4171237"/>
            <a:ext cx="3799114" cy="2327970"/>
          </a:xfrm>
          <a:prstGeom prst="rect">
            <a:avLst/>
          </a:prstGeom>
        </p:spPr>
      </p:pic>
    </p:spTree>
    <p:extLst>
      <p:ext uri="{BB962C8B-B14F-4D97-AF65-F5344CB8AC3E}">
        <p14:creationId xmlns:p14="http://schemas.microsoft.com/office/powerpoint/2010/main" val="1897834839"/>
      </p:ext>
    </p:extLst>
  </p:cSld>
  <p:clrMapOvr>
    <a:masterClrMapping/>
  </p:clrMapOvr>
  <mc:AlternateContent xmlns:mc="http://schemas.openxmlformats.org/markup-compatibility/2006" xmlns:p14="http://schemas.microsoft.com/office/powerpoint/2010/main">
    <mc:Choice Requires="p14">
      <p:transition spd="slow" p14:dur="2000" advTm="31083"/>
    </mc:Choice>
    <mc:Fallback xmlns="">
      <p:transition spd="slow" advTm="31083"/>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4B364A-53EB-42D2-9868-C6A284BE4870}"/>
              </a:ext>
            </a:extLst>
          </p:cNvPr>
          <p:cNvSpPr>
            <a:spLocks noGrp="1"/>
          </p:cNvSpPr>
          <p:nvPr>
            <p:ph type="ctrTitle"/>
          </p:nvPr>
        </p:nvSpPr>
        <p:spPr/>
        <p:txBody>
          <a:bodyPr/>
          <a:lstStyle/>
          <a:p>
            <a:r>
              <a:rPr lang="en-US" dirty="0"/>
              <a:t>Who is eligible for Title One?</a:t>
            </a:r>
          </a:p>
        </p:txBody>
      </p:sp>
      <p:sp>
        <p:nvSpPr>
          <p:cNvPr id="3" name="Subtitle 2">
            <a:extLst>
              <a:ext uri="{FF2B5EF4-FFF2-40B4-BE49-F238E27FC236}">
                <a16:creationId xmlns:a16="http://schemas.microsoft.com/office/drawing/2014/main" xmlns="" id="{D68059B3-41C1-4D8E-AAFB-0A844AF6370D}"/>
              </a:ext>
            </a:extLst>
          </p:cNvPr>
          <p:cNvSpPr>
            <a:spLocks noGrp="1"/>
          </p:cNvSpPr>
          <p:nvPr>
            <p:ph type="subTitle" idx="1"/>
          </p:nvPr>
        </p:nvSpPr>
        <p:spPr>
          <a:xfrm>
            <a:off x="1069848" y="4389120"/>
            <a:ext cx="7891272" cy="1717766"/>
          </a:xfrm>
        </p:spPr>
        <p:txBody>
          <a:bodyPr>
            <a:normAutofit fontScale="92500" lnSpcReduction="10000"/>
          </a:bodyPr>
          <a:lstStyle/>
          <a:p>
            <a:pPr marL="342900" indent="-342900">
              <a:buFont typeface="Arial" panose="020B0604020202020204" pitchFamily="34" charset="0"/>
              <a:buChar char="•"/>
            </a:pPr>
            <a:r>
              <a:rPr lang="en-US" dirty="0"/>
              <a:t>Every student in a Title One School</a:t>
            </a:r>
          </a:p>
          <a:p>
            <a:pPr marL="342900" indent="-342900">
              <a:buFont typeface="Arial" panose="020B0604020202020204" pitchFamily="34" charset="0"/>
              <a:buChar char="•"/>
            </a:pPr>
            <a:r>
              <a:rPr lang="en-US" dirty="0"/>
              <a:t>Flexible: Rotating out as proficiency is mastered.</a:t>
            </a:r>
          </a:p>
          <a:p>
            <a:pPr marL="342900" indent="-342900">
              <a:buFont typeface="Arial" panose="020B0604020202020204" pitchFamily="34" charset="0"/>
              <a:buChar char="•"/>
            </a:pPr>
            <a:r>
              <a:rPr lang="en-US" dirty="0"/>
              <a:t>Funds provide materials and resources which benefit all students. For example:  parent and student engagement events, resources and technology items, etc.</a:t>
            </a:r>
          </a:p>
          <a:p>
            <a:endParaRPr lang="en-US" dirty="0"/>
          </a:p>
        </p:txBody>
      </p:sp>
    </p:spTree>
    <p:extLst>
      <p:ext uri="{BB962C8B-B14F-4D97-AF65-F5344CB8AC3E}">
        <p14:creationId xmlns:p14="http://schemas.microsoft.com/office/powerpoint/2010/main" val="3440521754"/>
      </p:ext>
    </p:extLst>
  </p:cSld>
  <p:clrMapOvr>
    <a:masterClrMapping/>
  </p:clrMapOvr>
  <mc:AlternateContent xmlns:mc="http://schemas.openxmlformats.org/markup-compatibility/2006" xmlns:p14="http://schemas.microsoft.com/office/powerpoint/2010/main">
    <mc:Choice Requires="p14">
      <p:transition spd="slow" p14:dur="2000" advTm="29351"/>
    </mc:Choice>
    <mc:Fallback xmlns="">
      <p:transition spd="slow" advTm="2935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DB4554-4B75-4E3A-BF7C-EE906DB8DAD3}"/>
              </a:ext>
            </a:extLst>
          </p:cNvPr>
          <p:cNvSpPr>
            <a:spLocks noGrp="1"/>
          </p:cNvSpPr>
          <p:nvPr>
            <p:ph type="title"/>
          </p:nvPr>
        </p:nvSpPr>
        <p:spPr/>
        <p:txBody>
          <a:bodyPr>
            <a:normAutofit fontScale="90000"/>
          </a:bodyPr>
          <a:lstStyle/>
          <a:p>
            <a:r>
              <a:rPr lang="en-US" sz="4400" dirty="0"/>
              <a:t>What is the Purpose of Title One?</a:t>
            </a:r>
          </a:p>
        </p:txBody>
      </p:sp>
      <p:sp>
        <p:nvSpPr>
          <p:cNvPr id="4" name="Text Placeholder 3">
            <a:extLst>
              <a:ext uri="{FF2B5EF4-FFF2-40B4-BE49-F238E27FC236}">
                <a16:creationId xmlns:a16="http://schemas.microsoft.com/office/drawing/2014/main" xmlns="" id="{80C8AC97-AFA2-4C74-AB5B-D701120A5049}"/>
              </a:ext>
            </a:extLst>
          </p:cNvPr>
          <p:cNvSpPr>
            <a:spLocks noGrp="1"/>
          </p:cNvSpPr>
          <p:nvPr>
            <p:ph type="body" sz="half" idx="2"/>
          </p:nvPr>
        </p:nvSpPr>
        <p:spPr/>
        <p:txBody>
          <a:bodyPr/>
          <a:lstStyle/>
          <a:p>
            <a:r>
              <a:rPr lang="en-US" sz="2400" dirty="0"/>
              <a:t>Additional support and practice for important skills and concepts through small group instruction where it is needed.</a:t>
            </a:r>
          </a:p>
          <a:p>
            <a:endParaRPr lang="en-US" dirty="0"/>
          </a:p>
        </p:txBody>
      </p:sp>
      <p:pic>
        <p:nvPicPr>
          <p:cNvPr id="2050" name="Picture 2" descr="http://d111vui60acwyt.cloudfront.net/product_photos/42929447/TB2EU.foVXXXXavXpXXXXXXXXXX_!!386728518_original.jpg">
            <a:extLst>
              <a:ext uri="{FF2B5EF4-FFF2-40B4-BE49-F238E27FC236}">
                <a16:creationId xmlns:a16="http://schemas.microsoft.com/office/drawing/2014/main" xmlns="" id="{FA4E85E2-EB50-4958-A3F5-0EE7A78C5A48}"/>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8708" b="870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19487"/>
      </p:ext>
    </p:extLst>
  </p:cSld>
  <p:clrMapOvr>
    <a:masterClrMapping/>
  </p:clrMapOvr>
  <mc:AlternateContent xmlns:mc="http://schemas.openxmlformats.org/markup-compatibility/2006" xmlns:p14="http://schemas.microsoft.com/office/powerpoint/2010/main">
    <mc:Choice Requires="p14">
      <p:transition spd="slow" p14:dur="2000" advTm="12978"/>
    </mc:Choice>
    <mc:Fallback xmlns="">
      <p:transition spd="slow" advTm="12978"/>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654317-F614-45DD-B005-433000EEC4F2}"/>
              </a:ext>
            </a:extLst>
          </p:cNvPr>
          <p:cNvSpPr>
            <a:spLocks noGrp="1"/>
          </p:cNvSpPr>
          <p:nvPr>
            <p:ph type="title"/>
          </p:nvPr>
        </p:nvSpPr>
        <p:spPr>
          <a:xfrm>
            <a:off x="2035629" y="430638"/>
            <a:ext cx="8910562" cy="4470294"/>
          </a:xfrm>
        </p:spPr>
        <p:txBody>
          <a:bodyPr>
            <a:normAutofit fontScale="90000"/>
          </a:bodyPr>
          <a:lstStyle/>
          <a:p>
            <a:r>
              <a:rPr lang="en-US" sz="2200" b="1" dirty="0"/>
              <a:t/>
            </a:r>
            <a:br>
              <a:rPr lang="en-US" sz="2200" b="1" dirty="0"/>
            </a:br>
            <a:r>
              <a:rPr lang="en-US" sz="3600" b="1" dirty="0"/>
              <a:t>What is our Title One Goal?</a:t>
            </a:r>
            <a:r>
              <a:rPr lang="en-US" sz="2200" b="1" dirty="0"/>
              <a:t/>
            </a:r>
            <a:br>
              <a:rPr lang="en-US" sz="2200" b="1" dirty="0"/>
            </a:br>
            <a:r>
              <a:rPr lang="en-US" sz="2200" b="1" dirty="0"/>
              <a:t/>
            </a:r>
            <a:br>
              <a:rPr lang="en-US" sz="2200" b="1" dirty="0"/>
            </a:br>
            <a:r>
              <a:rPr lang="en-US" sz="2200" b="1" dirty="0"/>
              <a:t/>
            </a:r>
            <a:br>
              <a:rPr lang="en-US" sz="2200" b="1" dirty="0"/>
            </a:br>
            <a:r>
              <a:rPr lang="en-US" sz="2700" dirty="0"/>
              <a:t/>
            </a:r>
            <a:br>
              <a:rPr lang="en-US" sz="2700" dirty="0"/>
            </a:br>
            <a:r>
              <a:rPr lang="en-US" sz="2700" dirty="0"/>
              <a:t>To assist in Polishing up reading and Math skills.</a:t>
            </a:r>
            <a:br>
              <a:rPr lang="en-US" sz="2700" dirty="0"/>
            </a:br>
            <a:r>
              <a:rPr lang="en-US" sz="2700" dirty="0"/>
              <a:t/>
            </a:r>
            <a:br>
              <a:rPr lang="en-US" sz="2700" dirty="0"/>
            </a:br>
            <a:r>
              <a:rPr lang="en-US" sz="2700" dirty="0"/>
              <a:t>To work with students and their families to ensure student success.  </a:t>
            </a:r>
            <a:br>
              <a:rPr lang="en-US" sz="2700" dirty="0"/>
            </a:br>
            <a:r>
              <a:rPr lang="en-US" sz="2700" dirty="0"/>
              <a:t>BY working together, This will provide huge benefits for the student.</a:t>
            </a:r>
            <a:br>
              <a:rPr lang="en-US" sz="2700" dirty="0"/>
            </a:br>
            <a:r>
              <a:rPr lang="en-US" sz="2700" dirty="0"/>
              <a:t/>
            </a:r>
            <a:br>
              <a:rPr lang="en-US" sz="2700" dirty="0"/>
            </a:br>
            <a:r>
              <a:rPr lang="en-US" sz="2700" dirty="0"/>
              <a:t>Parents/Families will sign the “Parent and Student Compact”, which outlines the responsibilities of the teacher, the responsibilities of the parent, and the responsibilities of the student to be an engaged learner.</a:t>
            </a:r>
            <a:r>
              <a:rPr lang="en-US" sz="2200" dirty="0"/>
              <a:t/>
            </a:r>
            <a:br>
              <a:rPr lang="en-US" sz="2200" dirty="0"/>
            </a:br>
            <a:r>
              <a:rPr lang="en-US" sz="2200" dirty="0"/>
              <a:t/>
            </a:r>
            <a:br>
              <a:rPr lang="en-US" sz="2200" dirty="0"/>
            </a:br>
            <a:r>
              <a:rPr lang="en-US" sz="2200" dirty="0"/>
              <a:t/>
            </a:r>
            <a:br>
              <a:rPr lang="en-US" sz="2200" dirty="0"/>
            </a:br>
            <a:endParaRPr lang="en-US" sz="2200" dirty="0"/>
          </a:p>
        </p:txBody>
      </p:sp>
      <p:sp>
        <p:nvSpPr>
          <p:cNvPr id="3" name="Text Placeholder 2">
            <a:extLst>
              <a:ext uri="{FF2B5EF4-FFF2-40B4-BE49-F238E27FC236}">
                <a16:creationId xmlns:a16="http://schemas.microsoft.com/office/drawing/2014/main" xmlns="" id="{0DDE1A60-4AE2-4BF1-A8D8-62B7EA99352F}"/>
              </a:ext>
            </a:extLst>
          </p:cNvPr>
          <p:cNvSpPr>
            <a:spLocks noGrp="1"/>
          </p:cNvSpPr>
          <p:nvPr>
            <p:ph type="body" idx="1"/>
          </p:nvPr>
        </p:nvSpPr>
        <p:spPr>
          <a:xfrm>
            <a:off x="2165774" y="5916168"/>
            <a:ext cx="9052560" cy="170688"/>
          </a:xfrm>
        </p:spPr>
        <p:txBody>
          <a:bodyPr>
            <a:normAutofit fontScale="25000" lnSpcReduction="20000"/>
          </a:bodyPr>
          <a:lstStyle/>
          <a:p>
            <a:endParaRPr lang="en-US" sz="2400" dirty="0"/>
          </a:p>
        </p:txBody>
      </p:sp>
      <p:sp>
        <p:nvSpPr>
          <p:cNvPr id="6" name="TextBox 5">
            <a:extLst>
              <a:ext uri="{FF2B5EF4-FFF2-40B4-BE49-F238E27FC236}">
                <a16:creationId xmlns:a16="http://schemas.microsoft.com/office/drawing/2014/main" xmlns="" id="{40DBDAFA-844E-4912-9DD7-E0290363FDA8}"/>
              </a:ext>
            </a:extLst>
          </p:cNvPr>
          <p:cNvSpPr txBox="1"/>
          <p:nvPr/>
        </p:nvSpPr>
        <p:spPr>
          <a:xfrm>
            <a:off x="1524000" y="7043112"/>
            <a:ext cx="5828907" cy="230832"/>
          </a:xfrm>
          <a:prstGeom prst="rect">
            <a:avLst/>
          </a:prstGeom>
          <a:noFill/>
        </p:spPr>
        <p:txBody>
          <a:bodyPr wrap="square" rtlCol="0">
            <a:spAutoFit/>
          </a:bodyPr>
          <a:lstStyle/>
          <a:p>
            <a:r>
              <a:rPr lang="en-US" sz="900">
                <a:hlinkClick r:id="rId2" tooltip="https://en.wikipedia.org/wiki/List_of_mountains_of_New_Zealand_by_height"/>
              </a:rPr>
              <a:t>This Photo</a:t>
            </a:r>
            <a:r>
              <a:rPr lang="en-US" sz="900"/>
              <a:t> by Unknown Author is licensed under </a:t>
            </a:r>
            <a:r>
              <a:rPr lang="en-US" sz="900">
                <a:hlinkClick r:id="rId3" tooltip="https://creativecommons.org/licenses/by-sa/3.0/"/>
              </a:rPr>
              <a:t>CC BY-SA</a:t>
            </a:r>
            <a:endParaRPr lang="en-US" sz="900"/>
          </a:p>
        </p:txBody>
      </p:sp>
      <p:sp>
        <p:nvSpPr>
          <p:cNvPr id="9" name="TextBox 8">
            <a:extLst>
              <a:ext uri="{FF2B5EF4-FFF2-40B4-BE49-F238E27FC236}">
                <a16:creationId xmlns:a16="http://schemas.microsoft.com/office/drawing/2014/main" xmlns="" id="{5EA5CF04-9558-47A4-B7D4-2F2BA36F0C8E}"/>
              </a:ext>
            </a:extLst>
          </p:cNvPr>
          <p:cNvSpPr txBox="1"/>
          <p:nvPr/>
        </p:nvSpPr>
        <p:spPr>
          <a:xfrm>
            <a:off x="350723" y="6923988"/>
            <a:ext cx="11574183" cy="230832"/>
          </a:xfrm>
          <a:prstGeom prst="rect">
            <a:avLst/>
          </a:prstGeom>
          <a:noFill/>
        </p:spPr>
        <p:txBody>
          <a:bodyPr wrap="square" rtlCol="0">
            <a:spAutoFit/>
          </a:bodyPr>
          <a:lstStyle/>
          <a:p>
            <a:r>
              <a:rPr lang="en-US" sz="900">
                <a:hlinkClick r:id="rId4" tooltip="https://scienceforwork.com/blog/trust-impact-team-performance/"/>
              </a:rPr>
              <a:t>This Photo</a:t>
            </a:r>
            <a:r>
              <a:rPr lang="en-US" sz="900"/>
              <a:t> by Unknown Author is licensed under </a:t>
            </a:r>
            <a:r>
              <a:rPr lang="en-US" sz="900">
                <a:hlinkClick r:id="rId5" tooltip="https://creativecommons.org/licenses/by-nc-nd/3.0/"/>
              </a:rPr>
              <a:t>CC BY-NC-ND</a:t>
            </a:r>
            <a:endParaRPr lang="en-US" sz="900"/>
          </a:p>
        </p:txBody>
      </p:sp>
      <p:pic>
        <p:nvPicPr>
          <p:cNvPr id="11" name="Picture 10">
            <a:extLst>
              <a:ext uri="{FF2B5EF4-FFF2-40B4-BE49-F238E27FC236}">
                <a16:creationId xmlns:a16="http://schemas.microsoft.com/office/drawing/2014/main" xmlns="" id="{C121672B-EE61-4A6F-99CC-056ECE2B3964}"/>
              </a:ext>
            </a:extLst>
          </p:cNvPr>
          <p:cNvPicPr>
            <a:picLocks noChangeAspect="1"/>
          </p:cNvPicPr>
          <p:nvPr/>
        </p:nvPicPr>
        <p:blipFill>
          <a:blip r:embed="rId6">
            <a:extLst>
              <a:ext uri="{837473B0-CC2E-450A-ABE3-18F120FF3D39}">
                <a1611:picAttrSrcUrl xmlns:a1611="http://schemas.microsoft.com/office/drawing/2016/11/main" xmlns="" r:id="rId7"/>
              </a:ext>
            </a:extLst>
          </a:blip>
          <a:stretch>
            <a:fillRect/>
          </a:stretch>
        </p:blipFill>
        <p:spPr>
          <a:xfrm>
            <a:off x="1677731" y="5150105"/>
            <a:ext cx="8920166" cy="1707895"/>
          </a:xfrm>
          <a:prstGeom prst="rect">
            <a:avLst/>
          </a:prstGeom>
        </p:spPr>
      </p:pic>
    </p:spTree>
    <p:extLst>
      <p:ext uri="{BB962C8B-B14F-4D97-AF65-F5344CB8AC3E}">
        <p14:creationId xmlns:p14="http://schemas.microsoft.com/office/powerpoint/2010/main" val="3776661006"/>
      </p:ext>
    </p:extLst>
  </p:cSld>
  <p:clrMapOvr>
    <a:masterClrMapping/>
  </p:clrMapOvr>
  <mc:AlternateContent xmlns:mc="http://schemas.openxmlformats.org/markup-compatibility/2006" xmlns:p14="http://schemas.microsoft.com/office/powerpoint/2010/main">
    <mc:Choice Requires="p14">
      <p:transition spd="slow" p14:dur="2000" advTm="36105"/>
    </mc:Choice>
    <mc:Fallback xmlns="">
      <p:transition spd="slow" advTm="36105"/>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3B909A-77D9-444B-942E-178B9F4F8AAE}"/>
              </a:ext>
            </a:extLst>
          </p:cNvPr>
          <p:cNvSpPr>
            <a:spLocks noGrp="1"/>
          </p:cNvSpPr>
          <p:nvPr>
            <p:ph type="title"/>
          </p:nvPr>
        </p:nvSpPr>
        <p:spPr/>
        <p:txBody>
          <a:bodyPr>
            <a:normAutofit fontScale="90000"/>
          </a:bodyPr>
          <a:lstStyle/>
          <a:p>
            <a:pPr algn="ctr"/>
            <a:r>
              <a:rPr lang="en-US" sz="1800" dirty="0"/>
              <a:t>Parent and Family Engagement Policy</a:t>
            </a:r>
            <a:br>
              <a:rPr lang="en-US" sz="1800" dirty="0"/>
            </a:br>
            <a:r>
              <a:rPr lang="en-US" sz="1800" dirty="0"/>
              <a:t>Our Philosophy Statement</a:t>
            </a:r>
            <a:br>
              <a:rPr lang="en-US" sz="1800" dirty="0"/>
            </a:br>
            <a:r>
              <a:rPr lang="en-US" sz="1800" dirty="0"/>
              <a:t>Jonathan Valley strives to build strong family partnerships that encourage the support of parents and families to improve student achievement.  We will follow the guidelines of the Haywood County Family Engagement Policy to increase student success and improve school performance.</a:t>
            </a:r>
            <a:br>
              <a:rPr lang="en-US" sz="1800" dirty="0"/>
            </a:br>
            <a:endParaRPr lang="en-US" sz="1800" dirty="0"/>
          </a:p>
        </p:txBody>
      </p:sp>
      <p:sp>
        <p:nvSpPr>
          <p:cNvPr id="3" name="Text Placeholder 2">
            <a:extLst>
              <a:ext uri="{FF2B5EF4-FFF2-40B4-BE49-F238E27FC236}">
                <a16:creationId xmlns:a16="http://schemas.microsoft.com/office/drawing/2014/main" xmlns="" id="{1CF30C9C-854D-45F7-8D2B-0301BB44701C}"/>
              </a:ext>
            </a:extLst>
          </p:cNvPr>
          <p:cNvSpPr>
            <a:spLocks noGrp="1"/>
          </p:cNvSpPr>
          <p:nvPr>
            <p:ph type="body" idx="1"/>
          </p:nvPr>
        </p:nvSpPr>
        <p:spPr/>
        <p:txBody>
          <a:bodyPr>
            <a:normAutofit/>
          </a:bodyPr>
          <a:lstStyle/>
          <a:p>
            <a:r>
              <a:rPr lang="en-US" sz="1800" dirty="0"/>
              <a:t>Procedures for Families to Become Makers and Learners</a:t>
            </a:r>
          </a:p>
        </p:txBody>
      </p:sp>
      <p:sp>
        <p:nvSpPr>
          <p:cNvPr id="4" name="Content Placeholder 3">
            <a:extLst>
              <a:ext uri="{FF2B5EF4-FFF2-40B4-BE49-F238E27FC236}">
                <a16:creationId xmlns:a16="http://schemas.microsoft.com/office/drawing/2014/main" xmlns="" id="{5CAD71C4-037D-489F-9876-5F5D17E58F4F}"/>
              </a:ext>
            </a:extLst>
          </p:cNvPr>
          <p:cNvSpPr>
            <a:spLocks noGrp="1"/>
          </p:cNvSpPr>
          <p:nvPr>
            <p:ph sz="half" idx="2"/>
          </p:nvPr>
        </p:nvSpPr>
        <p:spPr/>
        <p:txBody>
          <a:bodyPr>
            <a:normAutofit fontScale="92500" lnSpcReduction="10000"/>
          </a:bodyPr>
          <a:lstStyle/>
          <a:p>
            <a:r>
              <a:rPr lang="en-US" sz="1200" dirty="0"/>
              <a:t>Families will be notified of their child’s participation in Title One Reading and Math Programs.</a:t>
            </a:r>
          </a:p>
          <a:p>
            <a:r>
              <a:rPr lang="en-US" sz="1200" dirty="0"/>
              <a:t>Families will receive information about state curriculum and state and local assessments.</a:t>
            </a:r>
          </a:p>
          <a:p>
            <a:r>
              <a:rPr lang="en-US" sz="1200" dirty="0"/>
              <a:t>Families will be invited to attend an annual meeting where Title One policies will be explained.</a:t>
            </a:r>
          </a:p>
          <a:p>
            <a:r>
              <a:rPr lang="en-US" sz="1200" dirty="0"/>
              <a:t>Families will be given opportunities to become active partners in their child’s education by becoming decision makers.  Families will be encouraged to attend parent, student and parent conferences.  Some parents will serve on the Haywood County/JVE Parent Advisory Committee and the School Improvement Team.  </a:t>
            </a:r>
          </a:p>
          <a:p>
            <a:r>
              <a:rPr lang="en-US" sz="1200" dirty="0"/>
              <a:t>Families will complete a needs survey and a Parent, Teacher, Principal and Student Compact.</a:t>
            </a:r>
          </a:p>
          <a:p>
            <a:r>
              <a:rPr lang="en-US" sz="1200" dirty="0"/>
              <a:t>Families activities and workshops will be coordinated by Principal, Lead Teacher, Title One Staff, classroom teachers and School Improvement members and integrated with other opportunities when available.</a:t>
            </a:r>
          </a:p>
        </p:txBody>
      </p:sp>
      <p:sp>
        <p:nvSpPr>
          <p:cNvPr id="5" name="Text Placeholder 4">
            <a:extLst>
              <a:ext uri="{FF2B5EF4-FFF2-40B4-BE49-F238E27FC236}">
                <a16:creationId xmlns:a16="http://schemas.microsoft.com/office/drawing/2014/main" xmlns="" id="{C75BDCA5-EC75-49CF-B898-405D2D08B45C}"/>
              </a:ext>
            </a:extLst>
          </p:cNvPr>
          <p:cNvSpPr>
            <a:spLocks noGrp="1"/>
          </p:cNvSpPr>
          <p:nvPr>
            <p:ph type="body" sz="quarter" idx="3"/>
          </p:nvPr>
        </p:nvSpPr>
        <p:spPr/>
        <p:txBody>
          <a:bodyPr/>
          <a:lstStyle/>
          <a:p>
            <a:r>
              <a:rPr lang="en-US" dirty="0"/>
              <a:t>Procedures for Families to Become Teachers and Supporters</a:t>
            </a:r>
          </a:p>
        </p:txBody>
      </p:sp>
      <p:sp>
        <p:nvSpPr>
          <p:cNvPr id="6" name="Content Placeholder 5">
            <a:extLst>
              <a:ext uri="{FF2B5EF4-FFF2-40B4-BE49-F238E27FC236}">
                <a16:creationId xmlns:a16="http://schemas.microsoft.com/office/drawing/2014/main" xmlns="" id="{FE7E9A23-CCF3-475F-927A-9FD7960179B9}"/>
              </a:ext>
            </a:extLst>
          </p:cNvPr>
          <p:cNvSpPr>
            <a:spLocks noGrp="1"/>
          </p:cNvSpPr>
          <p:nvPr>
            <p:ph sz="quarter" idx="4"/>
          </p:nvPr>
        </p:nvSpPr>
        <p:spPr/>
        <p:txBody>
          <a:bodyPr>
            <a:normAutofit/>
          </a:bodyPr>
          <a:lstStyle/>
          <a:p>
            <a:r>
              <a:rPr lang="en-US" sz="1300" dirty="0"/>
              <a:t>Parents are encouraged to become members of the Parent and Guardian/Teacher Organization and to volunteer.</a:t>
            </a:r>
          </a:p>
          <a:p>
            <a:r>
              <a:rPr lang="en-US" sz="1300" dirty="0"/>
              <a:t>Parents will support the Principal/Teacher/Parent/Student Compact.</a:t>
            </a:r>
          </a:p>
          <a:p>
            <a:r>
              <a:rPr lang="en-US" sz="1300" dirty="0"/>
              <a:t>Parents will be provided opportunities for understanding their child’s curriculum, materials to support their child at home, and flexible scheduling for meetings and conferences.</a:t>
            </a:r>
          </a:p>
          <a:p>
            <a:r>
              <a:rPr lang="en-US" sz="1300" dirty="0"/>
              <a:t>Communication concerning academic progress, classroom events, school-wide policies, and programs will be shared through agenda books, phone calls, emails, newsletters, progress reports, and an automated phone system.</a:t>
            </a:r>
          </a:p>
          <a:p>
            <a:pPr marL="0" indent="0">
              <a:buNone/>
            </a:pPr>
            <a:endParaRPr lang="en-US" dirty="0"/>
          </a:p>
        </p:txBody>
      </p:sp>
    </p:spTree>
    <p:extLst>
      <p:ext uri="{BB962C8B-B14F-4D97-AF65-F5344CB8AC3E}">
        <p14:creationId xmlns:p14="http://schemas.microsoft.com/office/powerpoint/2010/main" val="152317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F4FD55-B3A1-4806-B0EB-2E58524AF01A}"/>
              </a:ext>
            </a:extLst>
          </p:cNvPr>
          <p:cNvSpPr>
            <a:spLocks noGrp="1"/>
          </p:cNvSpPr>
          <p:nvPr>
            <p:ph type="title"/>
          </p:nvPr>
        </p:nvSpPr>
        <p:spPr>
          <a:xfrm>
            <a:off x="772998" y="541193"/>
            <a:ext cx="10352202" cy="1523277"/>
          </a:xfrm>
        </p:spPr>
        <p:txBody>
          <a:bodyPr>
            <a:normAutofit/>
          </a:bodyPr>
          <a:lstStyle/>
          <a:p>
            <a:r>
              <a:rPr lang="en-US" sz="6000" dirty="0"/>
              <a:t>How can you help?</a:t>
            </a:r>
          </a:p>
        </p:txBody>
      </p:sp>
      <p:sp>
        <p:nvSpPr>
          <p:cNvPr id="3" name="Rectangle 2">
            <a:extLst>
              <a:ext uri="{FF2B5EF4-FFF2-40B4-BE49-F238E27FC236}">
                <a16:creationId xmlns:a16="http://schemas.microsoft.com/office/drawing/2014/main" xmlns="" id="{C613D312-DC8E-4D90-8729-DE02A2DE2609}"/>
              </a:ext>
            </a:extLst>
          </p:cNvPr>
          <p:cNvSpPr/>
          <p:nvPr/>
        </p:nvSpPr>
        <p:spPr>
          <a:xfrm>
            <a:off x="3132841" y="1935780"/>
            <a:ext cx="6096000" cy="4694875"/>
          </a:xfrm>
          <a:prstGeom prst="rect">
            <a:avLst/>
          </a:prstGeom>
        </p:spPr>
        <p:txBody>
          <a:bodyPr>
            <a:spAutoFit/>
          </a:bodyPr>
          <a:lstStyle/>
          <a:p>
            <a:pPr marL="285750" indent="-285750">
              <a:lnSpc>
                <a:spcPct val="107000"/>
              </a:lnSpc>
              <a:spcAft>
                <a:spcPts val="800"/>
              </a:spcAft>
              <a:buFont typeface="Arial" panose="020B0604020202020204" pitchFamily="34" charset="0"/>
              <a:buChar char="•"/>
            </a:pPr>
            <a:r>
              <a:rPr lang="en-US" sz="3200" b="1" dirty="0">
                <a:latin typeface="Calibri" panose="020F0502020204030204" pitchFamily="34" charset="0"/>
                <a:ea typeface="Calibri" panose="020F0502020204030204" pitchFamily="34" charset="0"/>
                <a:cs typeface="Times New Roman" panose="02020603050405020304" pitchFamily="18" charset="0"/>
              </a:rPr>
              <a:t>Regular communication with your student’s teacher.</a:t>
            </a:r>
          </a:p>
          <a:p>
            <a:pPr marL="285750" indent="-285750">
              <a:lnSpc>
                <a:spcPct val="107000"/>
              </a:lnSpc>
              <a:spcAft>
                <a:spcPts val="800"/>
              </a:spcAft>
              <a:buFont typeface="Arial" panose="020B0604020202020204" pitchFamily="34" charset="0"/>
              <a:buChar char="•"/>
            </a:pPr>
            <a:r>
              <a:rPr lang="en-US" sz="3200" b="1" dirty="0">
                <a:latin typeface="Calibri" panose="020F0502020204030204" pitchFamily="34" charset="0"/>
                <a:ea typeface="Calibri" panose="020F0502020204030204" pitchFamily="34" charset="0"/>
                <a:cs typeface="Times New Roman" panose="02020603050405020304" pitchFamily="18" charset="0"/>
              </a:rPr>
              <a:t>Attend Title One Events </a:t>
            </a:r>
          </a:p>
          <a:p>
            <a:pPr marL="285750" indent="-285750">
              <a:lnSpc>
                <a:spcPct val="107000"/>
              </a:lnSpc>
              <a:spcAft>
                <a:spcPts val="800"/>
              </a:spcAft>
              <a:buFont typeface="Arial" panose="020B0604020202020204" pitchFamily="34" charset="0"/>
              <a:buChar char="•"/>
            </a:pPr>
            <a:r>
              <a:rPr lang="en-US" sz="3200" b="1" dirty="0">
                <a:latin typeface="Calibri" panose="020F0502020204030204" pitchFamily="34" charset="0"/>
                <a:ea typeface="Calibri" panose="020F0502020204030204" pitchFamily="34" charset="0"/>
                <a:cs typeface="Times New Roman" panose="02020603050405020304" pitchFamily="18" charset="0"/>
              </a:rPr>
              <a:t>Monitor attendance/check outs/</a:t>
            </a:r>
            <a:r>
              <a:rPr lang="en-US" sz="3200" b="1" dirty="0" err="1">
                <a:latin typeface="Calibri" panose="020F0502020204030204" pitchFamily="34" charset="0"/>
                <a:ea typeface="Calibri" panose="020F0502020204030204" pitchFamily="34" charset="0"/>
                <a:cs typeface="Times New Roman" panose="02020603050405020304" pitchFamily="18" charset="0"/>
              </a:rPr>
              <a:t>tardies</a:t>
            </a:r>
            <a:r>
              <a:rPr lang="en-US" sz="3200" b="1" dirty="0">
                <a:latin typeface="Calibri" panose="020F0502020204030204" pitchFamily="34" charset="0"/>
                <a:ea typeface="Calibri" panose="020F0502020204030204" pitchFamily="34" charset="0"/>
                <a:cs typeface="Times New Roman" panose="02020603050405020304" pitchFamily="18" charset="0"/>
              </a:rPr>
              <a:t>.</a:t>
            </a:r>
          </a:p>
          <a:p>
            <a:pPr marL="285750" indent="-285750">
              <a:lnSpc>
                <a:spcPct val="107000"/>
              </a:lnSpc>
              <a:spcAft>
                <a:spcPts val="800"/>
              </a:spcAft>
              <a:buFont typeface="Arial" panose="020B0604020202020204" pitchFamily="34" charset="0"/>
              <a:buChar char="•"/>
            </a:pPr>
            <a:r>
              <a:rPr lang="en-US" sz="3200" b="1" dirty="0">
                <a:latin typeface="Calibri" panose="020F0502020204030204" pitchFamily="34" charset="0"/>
                <a:ea typeface="Calibri" panose="020F0502020204030204" pitchFamily="34" charset="0"/>
                <a:cs typeface="Times New Roman" panose="02020603050405020304" pitchFamily="18" charset="0"/>
              </a:rPr>
              <a:t>Attend Teacher/ Parent /Student conferences.</a:t>
            </a:r>
          </a:p>
          <a:p>
            <a:pPr marL="285750" indent="-285750">
              <a:lnSpc>
                <a:spcPct val="107000"/>
              </a:lnSpc>
              <a:spcAft>
                <a:spcPts val="800"/>
              </a:spcAft>
              <a:buFont typeface="Arial" panose="020B0604020202020204" pitchFamily="34" charset="0"/>
              <a:buChar char="•"/>
            </a:pP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1571299"/>
      </p:ext>
    </p:extLst>
  </p:cSld>
  <p:clrMapOvr>
    <a:masterClrMapping/>
  </p:clrMapOvr>
  <mc:AlternateContent xmlns:mc="http://schemas.openxmlformats.org/markup-compatibility/2006" xmlns:p14="http://schemas.microsoft.com/office/powerpoint/2010/main">
    <mc:Choice Requires="p14">
      <p:transition spd="slow" p14:dur="2000" advTm="19012"/>
    </mc:Choice>
    <mc:Fallback xmlns="">
      <p:transition spd="slow" advTm="1901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75C17E-4B83-45E3-BDD2-1A7A28849F23}"/>
              </a:ext>
            </a:extLst>
          </p:cNvPr>
          <p:cNvSpPr>
            <a:spLocks noGrp="1"/>
          </p:cNvSpPr>
          <p:nvPr>
            <p:ph type="title"/>
          </p:nvPr>
        </p:nvSpPr>
        <p:spPr>
          <a:xfrm>
            <a:off x="1069848" y="484631"/>
            <a:ext cx="10058400" cy="5397695"/>
          </a:xfrm>
        </p:spPr>
        <p:txBody>
          <a:bodyPr>
            <a:normAutofit fontScale="90000"/>
          </a:bodyPr>
          <a:lstStyle/>
          <a:p>
            <a:r>
              <a:rPr lang="en-US" dirty="0"/>
              <a:t>Thank you for your support and we look forward to working together </a:t>
            </a:r>
            <a:r>
              <a:rPr lang="en-US" i="1" dirty="0">
                <a:effectLst>
                  <a:outerShdw blurRad="38100" dist="38100" dir="2700000" algn="tl">
                    <a:srgbClr val="000000">
                      <a:alpha val="43137"/>
                    </a:srgbClr>
                  </a:outerShdw>
                </a:effectLst>
              </a:rPr>
              <a:t>for</a:t>
            </a:r>
            <a:r>
              <a:rPr lang="en-US" dirty="0"/>
              <a:t>  your student…</a:t>
            </a:r>
            <a:br>
              <a:rPr lang="en-US" dirty="0"/>
            </a:br>
            <a:r>
              <a:rPr lang="en-US" dirty="0"/>
              <a:t/>
            </a:r>
            <a:br>
              <a:rPr lang="en-US" dirty="0"/>
            </a:br>
            <a:r>
              <a:rPr lang="en-US" dirty="0"/>
              <a:t>Jonathan Valley Elementary School</a:t>
            </a:r>
          </a:p>
        </p:txBody>
      </p:sp>
    </p:spTree>
    <p:extLst>
      <p:ext uri="{BB962C8B-B14F-4D97-AF65-F5344CB8AC3E}">
        <p14:creationId xmlns:p14="http://schemas.microsoft.com/office/powerpoint/2010/main" val="4290185942"/>
      </p:ext>
    </p:extLst>
  </p:cSld>
  <p:clrMapOvr>
    <a:masterClrMapping/>
  </p:clrMapOvr>
  <mc:AlternateContent xmlns:mc="http://schemas.openxmlformats.org/markup-compatibility/2006" xmlns:p14="http://schemas.microsoft.com/office/powerpoint/2010/main">
    <mc:Choice Requires="p14">
      <p:transition spd="slow" p14:dur="2000" advTm="9964"/>
    </mc:Choice>
    <mc:Fallback xmlns="">
      <p:transition spd="slow" advTm="9964"/>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Wood Type" id="{7ACABC62-BF99-48CF-A9DC-4DB89C7B13DC}" vid="{142A1326-48AB-42A9-8428-CB14AA30176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0C6534F0900744B9FEBC7EA7017F10C" ma:contentTypeVersion="6" ma:contentTypeDescription="Create a new document." ma:contentTypeScope="" ma:versionID="2df966dfbf5619b73e2316333dd093f1">
  <xsd:schema xmlns:xsd="http://www.w3.org/2001/XMLSchema" xmlns:xs="http://www.w3.org/2001/XMLSchema" xmlns:p="http://schemas.microsoft.com/office/2006/metadata/properties" xmlns:ns3="ce32f0ea-ece7-4201-ad7a-fafe965c8b73" targetNamespace="http://schemas.microsoft.com/office/2006/metadata/properties" ma:root="true" ma:fieldsID="de3be4fbf2648042fccf5d5befbaeb1d" ns3:_="">
    <xsd:import namespace="ce32f0ea-ece7-4201-ad7a-fafe965c8b7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32f0ea-ece7-4201-ad7a-fafe965c8b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6681F98-B9D2-456B-A0FF-A1B90B6FE7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32f0ea-ece7-4201-ad7a-fafe965c8b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2E50B43-A540-4169-A499-1382C2891B72}">
  <ds:schemaRefs>
    <ds:schemaRef ds:uri="http://purl.org/dc/terms/"/>
    <ds:schemaRef ds:uri="http://purl.org/dc/elements/1.1/"/>
    <ds:schemaRef ds:uri="http://www.w3.org/XML/1998/namespace"/>
    <ds:schemaRef ds:uri="http://schemas.microsoft.com/office/infopath/2007/PartnerControls"/>
    <ds:schemaRef ds:uri="http://schemas.microsoft.com/office/2006/documentManagement/types"/>
    <ds:schemaRef ds:uri="ce32f0ea-ece7-4201-ad7a-fafe965c8b73"/>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A8CBE576-12A1-45BF-8488-DD1F9B8FFF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TM03090434[[fn=Wood Type]]</Template>
  <TotalTime>2121</TotalTime>
  <Words>470</Words>
  <Application>Microsoft Office PowerPoint</Application>
  <PresentationFormat>Custom</PresentationFormat>
  <Paragraphs>36</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Wood Type</vt:lpstr>
      <vt:lpstr>Jonathan Valley Elementary Title One </vt:lpstr>
      <vt:lpstr>What is Title One and how does it work?</vt:lpstr>
      <vt:lpstr>Who is eligible for Title One?</vt:lpstr>
      <vt:lpstr>What is the Purpose of Title One?</vt:lpstr>
      <vt:lpstr> What is our Title One Goal?    To assist in Polishing up reading and Math skills.  To work with students and their families to ensure student success.   BY working together, This will provide huge benefits for the student.  Parents/Families will sign the “Parent and Student Compact”, which outlines the responsibilities of the teacher, the responsibilities of the parent, and the responsibilities of the student to be an engaged learner.   </vt:lpstr>
      <vt:lpstr>Parent and Family Engagement Policy Our Philosophy Statement Jonathan Valley strives to build strong family partnerships that encourage the support of parents and families to improve student achievement.  We will follow the guidelines of the Haywood County Family Engagement Policy to increase student success and improve school performance. </vt:lpstr>
      <vt:lpstr>How can you help?</vt:lpstr>
      <vt:lpstr>Thank you for your support and we look forward to working together for  your student…  Jonathan Valley Elementary School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Jonathan Valley Elementary Title One</dc:title>
  <dc:creator>Rhonda Rogers</dc:creator>
  <cp:lastModifiedBy>Owner</cp:lastModifiedBy>
  <cp:revision>18</cp:revision>
  <dcterms:created xsi:type="dcterms:W3CDTF">2021-08-11T02:04:26Z</dcterms:created>
  <dcterms:modified xsi:type="dcterms:W3CDTF">2022-01-24T23:36:53Z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0x010100A0C6534F0900744B9FEBC7EA7017F10C</vt:lpwstr>
  </property>
</Properties>
</file>